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8"/>
  </p:handoutMasterIdLst>
  <p:sldIdLst>
    <p:sldId id="256" r:id="rId2"/>
    <p:sldId id="257" r:id="rId3"/>
    <p:sldId id="258" r:id="rId4"/>
    <p:sldId id="265" r:id="rId5"/>
    <p:sldId id="259" r:id="rId6"/>
    <p:sldId id="260" r:id="rId7"/>
    <p:sldId id="261" r:id="rId8"/>
    <p:sldId id="262" r:id="rId9"/>
    <p:sldId id="263" r:id="rId10"/>
    <p:sldId id="264" r:id="rId11"/>
    <p:sldId id="266" r:id="rId12"/>
    <p:sldId id="271" r:id="rId13"/>
    <p:sldId id="272" r:id="rId14"/>
    <p:sldId id="273" r:id="rId15"/>
    <p:sldId id="274" r:id="rId16"/>
    <p:sldId id="267" r:id="rId17"/>
    <p:sldId id="268" r:id="rId18"/>
    <p:sldId id="269" r:id="rId19"/>
    <p:sldId id="270"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2A346B-0232-4BF4-8DC5-64B9506DB3B5}" type="datetimeFigureOut">
              <a:rPr lang="es-ES_tradnl" smtClean="0"/>
              <a:pPr/>
              <a:t>09/06/2013</a:t>
            </a:fld>
            <a:endParaRPr lang="es-ES_tradnl"/>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2E5B50-89A1-4B41-AE18-748AAF199C78}" type="slidenum">
              <a:rPr lang="es-ES_tradnl" smtClean="0"/>
              <a:pPr/>
              <a:t>‹Nº›</a:t>
            </a:fld>
            <a:endParaRPr lang="es-ES_tradn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11" name="10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7843C9E-0F22-4FD6-B85F-016579C627F4}" type="datetimeFigureOut">
              <a:rPr lang="es-MX" smtClean="0"/>
              <a:pPr/>
              <a:t>09/06/2013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6313F2B-70EC-4155-A287-509E714A3A3C}" type="slidenum">
              <a:rPr lang="es-MX" smtClean="0"/>
              <a:pPr/>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7843C9E-0F22-4FD6-B85F-016579C627F4}" type="datetimeFigureOut">
              <a:rPr lang="es-MX" smtClean="0"/>
              <a:pPr/>
              <a:t>09/06/2013</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6313F2B-70EC-4155-A287-509E714A3A3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500042"/>
            <a:ext cx="8529670" cy="4429156"/>
          </a:xfrm>
        </p:spPr>
        <p:txBody>
          <a:bodyPr>
            <a:noAutofit/>
          </a:bodyPr>
          <a:lstStyle/>
          <a:p>
            <a:r>
              <a:rPr lang="es-MX" sz="6000" dirty="0" smtClean="0"/>
              <a:t>CRITERIOS DE SELECCIÓN-DISCERNIMIENTO Y ELECCIÓN DE LOS MESC. </a:t>
            </a:r>
            <a:endParaRPr lang="es-MX" sz="6000" dirty="0"/>
          </a:p>
        </p:txBody>
      </p:sp>
      <p:sp>
        <p:nvSpPr>
          <p:cNvPr id="3" name="2 Subtítulo"/>
          <p:cNvSpPr>
            <a:spLocks noGrp="1"/>
          </p:cNvSpPr>
          <p:nvPr>
            <p:ph type="subTitle" idx="1"/>
          </p:nvPr>
        </p:nvSpPr>
        <p:spPr>
          <a:xfrm>
            <a:off x="642910" y="5072074"/>
            <a:ext cx="8072494" cy="1428760"/>
          </a:xfrm>
        </p:spPr>
        <p:txBody>
          <a:bodyPr/>
          <a:lstStyle/>
          <a:p>
            <a:r>
              <a:rPr lang="es-MX" dirty="0" smtClean="0"/>
              <a:t>MINISTROS EXTRAORDINARIOS DE </a:t>
            </a:r>
          </a:p>
          <a:p>
            <a:r>
              <a:rPr lang="es-MX" dirty="0" smtClean="0"/>
              <a:t>LA SAGRADA COMUNION</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183880" cy="1051560"/>
          </a:xfrm>
        </p:spPr>
        <p:txBody>
          <a:bodyPr>
            <a:normAutofit fontScale="90000"/>
          </a:bodyPr>
          <a:lstStyle/>
          <a:p>
            <a:r>
              <a:rPr lang="es-MX" dirty="0" smtClean="0"/>
              <a:t>ASPECTO SOCIAL COMUNITARIO, APOSTÓLICO Y MISIONERO</a:t>
            </a:r>
            <a:endParaRPr lang="es-MX" dirty="0"/>
          </a:p>
        </p:txBody>
      </p:sp>
      <p:sp>
        <p:nvSpPr>
          <p:cNvPr id="3" name="2 Marcador de contenido"/>
          <p:cNvSpPr>
            <a:spLocks noGrp="1"/>
          </p:cNvSpPr>
          <p:nvPr>
            <p:ph idx="1"/>
          </p:nvPr>
        </p:nvSpPr>
        <p:spPr>
          <a:xfrm>
            <a:off x="500034" y="1571612"/>
            <a:ext cx="8183880" cy="4187952"/>
          </a:xfrm>
        </p:spPr>
        <p:txBody>
          <a:bodyPr>
            <a:normAutofit fontScale="92500" lnSpcReduction="10000"/>
          </a:bodyPr>
          <a:lstStyle/>
          <a:p>
            <a:r>
              <a:rPr lang="es-ES_tradnl" b="1" dirty="0" smtClean="0"/>
              <a:t>Y si los laicos están llamados a transformar las realidades, de manera particular el MESC no debe olvidar que debe tener como centro de su vida la persona de Jesucristo, tener espíritu de oración, ser amante de la Palabra, practicar la confesión frecuente y participar de la Eucaristía; que se inserte cordialmente en la comunidad eclesial y social, sea solidario en el amor y fervoroso misionero.  </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ES_tradnl" dirty="0" smtClean="0"/>
              <a:t> El</a:t>
            </a:r>
            <a:r>
              <a:rPr lang="es-ES_tradnl" b="1" u="sng" dirty="0" smtClean="0"/>
              <a:t> MESC </a:t>
            </a:r>
            <a:r>
              <a:rPr lang="es-ES_tradnl" dirty="0" smtClean="0"/>
              <a:t>debe vivir plenamente su fe para que su testimonio sea creíble en un sociedad en la que se percibe un debilitamiento de la vida cristiana y de la propia pertenencia a la Iglesia Católica, ya que varias personas están abandonando las practicas religiosas y un numero constante de católicos esta abandonando la Iglesia para pasarse a otros grupos religiosos. </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928670"/>
            <a:ext cx="8183880" cy="857256"/>
          </a:xfrm>
        </p:spPr>
        <p:txBody>
          <a:bodyPr>
            <a:normAutofit fontScale="90000"/>
          </a:bodyPr>
          <a:lstStyle/>
          <a:p>
            <a:r>
              <a:rPr lang="es-MX" sz="4400" dirty="0" smtClean="0"/>
              <a:t>VER:</a:t>
            </a:r>
            <a:r>
              <a:rPr lang="es-ES_tradnl" sz="4400" dirty="0" smtClean="0"/>
              <a:t> </a:t>
            </a:r>
            <a:r>
              <a:rPr lang="es-MX" dirty="0" smtClean="0"/>
              <a:t/>
            </a:r>
            <a:br>
              <a:rPr lang="es-MX" dirty="0" smtClean="0"/>
            </a:br>
            <a:endParaRPr lang="es-MX" dirty="0"/>
          </a:p>
        </p:txBody>
      </p:sp>
      <p:sp>
        <p:nvSpPr>
          <p:cNvPr id="3" name="2 Marcador de contenido"/>
          <p:cNvSpPr>
            <a:spLocks noGrp="1"/>
          </p:cNvSpPr>
          <p:nvPr>
            <p:ph idx="1"/>
          </p:nvPr>
        </p:nvSpPr>
        <p:spPr>
          <a:xfrm>
            <a:off x="428596" y="1285860"/>
            <a:ext cx="8183880" cy="4827474"/>
          </a:xfrm>
        </p:spPr>
        <p:txBody>
          <a:bodyPr>
            <a:normAutofit lnSpcReduction="10000"/>
          </a:bodyPr>
          <a:lstStyle/>
          <a:p>
            <a:pPr>
              <a:buNone/>
            </a:pPr>
            <a:r>
              <a:rPr lang="es-ES_tradnl" b="1" dirty="0" smtClean="0"/>
              <a:t>				</a:t>
            </a:r>
            <a:r>
              <a:rPr lang="es-ES_tradnl" b="1" dirty="0" smtClean="0">
                <a:solidFill>
                  <a:srgbClr val="C00000"/>
                </a:solidFill>
              </a:rPr>
              <a:t>HUMANO</a:t>
            </a:r>
            <a:endParaRPr lang="es-MX" dirty="0" smtClean="0">
              <a:solidFill>
                <a:srgbClr val="C00000"/>
              </a:solidFill>
            </a:endParaRPr>
          </a:p>
          <a:p>
            <a:pPr marL="514350" lvl="0" indent="-514350">
              <a:buFont typeface="+mj-lt"/>
              <a:buAutoNum type="arabicPeriod"/>
            </a:pPr>
            <a:r>
              <a:rPr lang="es-MX" b="1" dirty="0" smtClean="0"/>
              <a:t>El Laico es un fiel; llamado para prestar una ayuda en las celebraciones litúrgicas.</a:t>
            </a:r>
          </a:p>
          <a:p>
            <a:pPr marL="514350" lvl="0" indent="-514350">
              <a:buFont typeface="+mj-lt"/>
              <a:buAutoNum type="arabicPeriod"/>
            </a:pPr>
            <a:r>
              <a:rPr lang="es-MX" b="1" dirty="0" smtClean="0"/>
              <a:t>No todos los laicos están debidamente preparados;</a:t>
            </a:r>
          </a:p>
          <a:p>
            <a:pPr marL="514350" lvl="0" indent="-514350">
              <a:buFont typeface="+mj-lt"/>
              <a:buAutoNum type="arabicPeriod"/>
            </a:pPr>
            <a:r>
              <a:rPr lang="es-MX" b="1" dirty="0" smtClean="0"/>
              <a:t>Se cree que el laico es recomendable, por que va a misa y se ve piadoso. </a:t>
            </a:r>
          </a:p>
          <a:p>
            <a:pPr marL="514350" lvl="0" indent="-514350">
              <a:buFont typeface="+mj-lt"/>
              <a:buAutoNum type="arabicPeriod"/>
            </a:pPr>
            <a:r>
              <a:rPr lang="es-MX" b="1" dirty="0" smtClean="0"/>
              <a:t>Se ve un grado privilegiado en la iglesia.</a:t>
            </a:r>
            <a:r>
              <a:rPr lang="es-MX" dirty="0" smtClean="0"/>
              <a:t>  </a:t>
            </a:r>
            <a:endParaRPr lang="es-ES_tradnl" dirty="0" smtClean="0"/>
          </a:p>
          <a:p>
            <a:pPr marL="514350" lvl="0" indent="-514350">
              <a:buNone/>
            </a:pPr>
            <a:endParaRPr lang="es-MX" dirty="0" smtClean="0"/>
          </a:p>
          <a:p>
            <a:pPr>
              <a:buNone/>
            </a:pP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9056" y="410502"/>
            <a:ext cx="8183880" cy="857256"/>
          </a:xfrm>
        </p:spPr>
        <p:txBody>
          <a:bodyPr>
            <a:normAutofit/>
          </a:bodyPr>
          <a:lstStyle/>
          <a:p>
            <a:r>
              <a:rPr lang="es-ES_tradnl" dirty="0" smtClean="0"/>
              <a:t>VER:  </a:t>
            </a:r>
            <a:endParaRPr lang="es-MX" dirty="0"/>
          </a:p>
        </p:txBody>
      </p:sp>
      <p:sp>
        <p:nvSpPr>
          <p:cNvPr id="3" name="2 Marcador de contenido"/>
          <p:cNvSpPr>
            <a:spLocks noGrp="1"/>
          </p:cNvSpPr>
          <p:nvPr>
            <p:ph idx="1"/>
          </p:nvPr>
        </p:nvSpPr>
        <p:spPr>
          <a:xfrm>
            <a:off x="500034" y="1000108"/>
            <a:ext cx="8183880" cy="5113226"/>
          </a:xfrm>
        </p:spPr>
        <p:txBody>
          <a:bodyPr>
            <a:normAutofit/>
          </a:bodyPr>
          <a:lstStyle/>
          <a:p>
            <a:pPr algn="ctr">
              <a:buNone/>
            </a:pPr>
            <a:r>
              <a:rPr lang="es-MX" b="1" dirty="0" smtClean="0">
                <a:solidFill>
                  <a:srgbClr val="C00000"/>
                </a:solidFill>
              </a:rPr>
              <a:t>CRISTIANO</a:t>
            </a:r>
          </a:p>
          <a:p>
            <a:pPr marL="514350" indent="-514350">
              <a:buFont typeface="+mj-lt"/>
              <a:buAutoNum type="arabicPeriod"/>
            </a:pPr>
            <a:r>
              <a:rPr lang="es-MX" b="1" dirty="0" smtClean="0"/>
              <a:t>Al inicio tienen recta intención, piedad y devoción… </a:t>
            </a:r>
          </a:p>
          <a:p>
            <a:pPr marL="514350" indent="-514350">
              <a:buFont typeface="+mj-lt"/>
              <a:buAutoNum type="arabicPeriod"/>
            </a:pPr>
            <a:r>
              <a:rPr lang="es-MX" b="1" dirty="0" smtClean="0"/>
              <a:t>Con los años se van viciando…</a:t>
            </a:r>
          </a:p>
          <a:p>
            <a:pPr marL="514350" indent="-514350">
              <a:buFont typeface="+mj-lt"/>
              <a:buAutoNum type="arabicPeriod"/>
            </a:pPr>
            <a:r>
              <a:rPr lang="es-MX" b="1" dirty="0" smtClean="0"/>
              <a:t>Falta mas formación cristiana y profundidad en su servicio a Dios y a la Iglesia. </a:t>
            </a:r>
          </a:p>
          <a:p>
            <a:pPr marL="514350" indent="-514350">
              <a:buFont typeface="+mj-lt"/>
              <a:buAutoNum type="arabicPeriod"/>
            </a:pPr>
            <a:r>
              <a:rPr lang="es-MX" b="1" dirty="0" smtClean="0"/>
              <a:t>Falta espiritualidad. </a:t>
            </a:r>
          </a:p>
          <a:p>
            <a:pPr marL="514350" indent="-514350">
              <a:buFont typeface="+mj-lt"/>
              <a:buAutoNum type="arabicPeriod"/>
            </a:pPr>
            <a:r>
              <a:rPr lang="es-MX" b="1" dirty="0" smtClean="0"/>
              <a:t>Algunos no tiene confesión frecuente.</a:t>
            </a:r>
          </a:p>
          <a:p>
            <a:pPr marL="514350" indent="-514350">
              <a:buFont typeface="+mj-lt"/>
              <a:buAutoNum type="arabicPeriod"/>
            </a:pPr>
            <a:r>
              <a:rPr lang="es-MX" b="1" dirty="0" smtClean="0"/>
              <a:t>Falta espíritu de sacrificio.</a:t>
            </a:r>
            <a:endParaRPr lang="es-MX"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183880" cy="642942"/>
          </a:xfrm>
        </p:spPr>
        <p:txBody>
          <a:bodyPr>
            <a:normAutofit/>
          </a:bodyPr>
          <a:lstStyle/>
          <a:p>
            <a:r>
              <a:rPr lang="es-ES_tradnl" dirty="0" smtClean="0"/>
              <a:t>VER:</a:t>
            </a:r>
            <a:endParaRPr lang="es-MX" dirty="0"/>
          </a:p>
        </p:txBody>
      </p:sp>
      <p:sp>
        <p:nvSpPr>
          <p:cNvPr id="3" name="2 Marcador de contenido"/>
          <p:cNvSpPr>
            <a:spLocks noGrp="1"/>
          </p:cNvSpPr>
          <p:nvPr>
            <p:ph idx="1"/>
          </p:nvPr>
        </p:nvSpPr>
        <p:spPr>
          <a:xfrm>
            <a:off x="357158" y="928670"/>
            <a:ext cx="8183880" cy="4970350"/>
          </a:xfrm>
        </p:spPr>
        <p:txBody>
          <a:bodyPr>
            <a:normAutofit lnSpcReduction="10000"/>
          </a:bodyPr>
          <a:lstStyle/>
          <a:p>
            <a:pPr algn="ctr">
              <a:buNone/>
            </a:pPr>
            <a:r>
              <a:rPr lang="es-MX" b="1" dirty="0" smtClean="0">
                <a:solidFill>
                  <a:srgbClr val="C00000"/>
                </a:solidFill>
              </a:rPr>
              <a:t>SOCIAL MISIONERO</a:t>
            </a:r>
          </a:p>
          <a:p>
            <a:pPr marL="514350" indent="-514350">
              <a:buFont typeface="+mj-lt"/>
              <a:buAutoNum type="arabicPeriod"/>
            </a:pPr>
            <a:r>
              <a:rPr lang="es-MX" b="1" dirty="0" smtClean="0"/>
              <a:t>Algunos MESC, en los primeros años son generosos en servir, años después ya no llevan comunión a enfermos. </a:t>
            </a:r>
          </a:p>
          <a:p>
            <a:pPr marL="514350" indent="-514350">
              <a:buFont typeface="+mj-lt"/>
              <a:buAutoNum type="arabicPeriod"/>
            </a:pPr>
            <a:r>
              <a:rPr lang="es-MX" b="1" dirty="0" smtClean="0"/>
              <a:t>Solo quieren servir en la Iglesia o templo para que los vean. </a:t>
            </a:r>
          </a:p>
          <a:p>
            <a:pPr marL="514350" indent="-514350">
              <a:buFont typeface="+mj-lt"/>
              <a:buAutoNum type="arabicPeriod"/>
            </a:pPr>
            <a:r>
              <a:rPr lang="es-MX" b="1" dirty="0" smtClean="0"/>
              <a:t>Falta mas preparación para el servicio desde las comunidades.</a:t>
            </a:r>
          </a:p>
          <a:p>
            <a:pPr marL="514350" indent="-514350">
              <a:buFont typeface="+mj-lt"/>
              <a:buAutoNum type="arabicPeriod"/>
            </a:pPr>
            <a:r>
              <a:rPr lang="es-MX" b="1" dirty="0" smtClean="0"/>
              <a:t>Que disponga de tiempo y sea generoso en ofrecerlo al servicio de la Iglesia.</a:t>
            </a:r>
          </a:p>
          <a:p>
            <a:pPr marL="514350" indent="-514350">
              <a:buFont typeface="+mj-lt"/>
              <a:buAutoNum type="arabicPeriod"/>
            </a:pP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183880" cy="642942"/>
          </a:xfrm>
        </p:spPr>
        <p:txBody>
          <a:bodyPr/>
          <a:lstStyle/>
          <a:p>
            <a:r>
              <a:rPr lang="es-MX" dirty="0" smtClean="0"/>
              <a:t>VER:</a:t>
            </a:r>
            <a:endParaRPr lang="es-MX" dirty="0"/>
          </a:p>
        </p:txBody>
      </p:sp>
      <p:sp>
        <p:nvSpPr>
          <p:cNvPr id="3" name="2 Marcador de contenido"/>
          <p:cNvSpPr>
            <a:spLocks noGrp="1"/>
          </p:cNvSpPr>
          <p:nvPr>
            <p:ph idx="1"/>
          </p:nvPr>
        </p:nvSpPr>
        <p:spPr>
          <a:xfrm>
            <a:off x="500034" y="1071546"/>
            <a:ext cx="8183880" cy="5256102"/>
          </a:xfrm>
        </p:spPr>
        <p:txBody>
          <a:bodyPr>
            <a:normAutofit/>
          </a:bodyPr>
          <a:lstStyle/>
          <a:p>
            <a:pPr marL="514350" indent="-514350">
              <a:buFont typeface="+mj-lt"/>
              <a:buAutoNum type="arabicPeriod"/>
            </a:pPr>
            <a:r>
              <a:rPr lang="es-MX" b="1" dirty="0" smtClean="0"/>
              <a:t>Debe tener disponibilidad para su formación permanente. </a:t>
            </a:r>
          </a:p>
          <a:p>
            <a:pPr marL="514350" indent="-514350">
              <a:buFont typeface="+mj-lt"/>
              <a:buAutoNum type="arabicPeriod"/>
            </a:pPr>
            <a:r>
              <a:rPr lang="es-MX" b="1" dirty="0" smtClean="0"/>
              <a:t>Algunos ministros no conocen desde su parroquia de manera mas clara lo que van a hacer ni lo que deben aprender y hacer. </a:t>
            </a:r>
          </a:p>
          <a:p>
            <a:pPr marL="514350" indent="-514350">
              <a:buFont typeface="+mj-lt"/>
              <a:buAutoNum type="arabicPeriod"/>
            </a:pPr>
            <a:r>
              <a:rPr lang="es-MX" b="1" dirty="0" smtClean="0"/>
              <a:t>Velar por que los ministros conozcan los vasos sagrados y utensilios necesarios para las celebraciones, (Misa, Hora Santa, Celebración de la Palabra, adoraciones, etc.)</a:t>
            </a:r>
          </a:p>
          <a:p>
            <a:pPr marL="514350" indent="-514350">
              <a:buFont typeface="+mj-lt"/>
              <a:buAutoNum type="arabicPeriod"/>
            </a:pPr>
            <a:endParaRPr lang="es-MX" dirty="0" smtClean="0"/>
          </a:p>
          <a:p>
            <a:pPr marL="514350" indent="-514350">
              <a:buFont typeface="+mj-lt"/>
              <a:buAutoNum type="arabicPeriod"/>
            </a:pPr>
            <a:endParaRPr lang="es-MX" dirty="0" smtClean="0"/>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428604"/>
            <a:ext cx="8183880" cy="642942"/>
          </a:xfrm>
        </p:spPr>
        <p:txBody>
          <a:bodyPr/>
          <a:lstStyle/>
          <a:p>
            <a:r>
              <a:rPr lang="es-MX" dirty="0" smtClean="0"/>
              <a:t>:JUZGAR</a:t>
            </a:r>
            <a:endParaRPr lang="es-MX" dirty="0"/>
          </a:p>
        </p:txBody>
      </p:sp>
      <p:sp>
        <p:nvSpPr>
          <p:cNvPr id="3" name="2 Marcador de contenido"/>
          <p:cNvSpPr>
            <a:spLocks noGrp="1"/>
          </p:cNvSpPr>
          <p:nvPr>
            <p:ph idx="1"/>
          </p:nvPr>
        </p:nvSpPr>
        <p:spPr>
          <a:xfrm>
            <a:off x="285720" y="1071546"/>
            <a:ext cx="8183880" cy="5470416"/>
          </a:xfrm>
        </p:spPr>
        <p:txBody>
          <a:bodyPr>
            <a:normAutofit fontScale="92500" lnSpcReduction="10000"/>
          </a:bodyPr>
          <a:lstStyle/>
          <a:p>
            <a:r>
              <a:rPr lang="es-ES_tradnl" b="1" dirty="0" smtClean="0"/>
              <a:t>CRITERIOS DE IDONEIDAD PARA SER MESC</a:t>
            </a:r>
            <a:endParaRPr lang="es-MX" dirty="0" smtClean="0"/>
          </a:p>
          <a:p>
            <a:pPr>
              <a:buNone/>
            </a:pPr>
            <a:r>
              <a:rPr lang="es-ES_tradnl" b="1" dirty="0" smtClean="0"/>
              <a:t>				</a:t>
            </a:r>
            <a:r>
              <a:rPr lang="es-ES_tradnl" b="1" dirty="0" smtClean="0">
                <a:solidFill>
                  <a:srgbClr val="C00000"/>
                </a:solidFill>
              </a:rPr>
              <a:t>HUMANO</a:t>
            </a:r>
            <a:endParaRPr lang="es-MX" dirty="0" smtClean="0">
              <a:solidFill>
                <a:srgbClr val="C00000"/>
              </a:solidFill>
            </a:endParaRPr>
          </a:p>
          <a:p>
            <a:pPr marL="514350" lvl="0" indent="-514350">
              <a:buFont typeface="+mj-lt"/>
              <a:buAutoNum type="arabicPeriod"/>
            </a:pPr>
            <a:r>
              <a:rPr lang="es-ES_tradnl" dirty="0" smtClean="0"/>
              <a:t>1.- Lleve su estado de vida (soltero, casado, o viudo) de manera adecuada. </a:t>
            </a:r>
            <a:endParaRPr lang="es-MX" dirty="0" smtClean="0"/>
          </a:p>
          <a:p>
            <a:pPr marL="514350" lvl="0" indent="-514350">
              <a:buFont typeface="+mj-lt"/>
              <a:buAutoNum type="arabicPeriod"/>
            </a:pPr>
            <a:r>
              <a:rPr lang="es-ES_tradnl" dirty="0" smtClean="0"/>
              <a:t>La edad mínima es de 18 años y debe tener suficiente madurez físico, mental y emocional.</a:t>
            </a:r>
          </a:p>
          <a:p>
            <a:pPr marL="514350" lvl="0" indent="-514350">
              <a:buFont typeface="+mj-lt"/>
              <a:buAutoNum type="arabicPeriod"/>
            </a:pPr>
            <a:r>
              <a:rPr lang="es-ES_tradnl" dirty="0" smtClean="0"/>
              <a:t> En los casados que su esposa (o) este de acuerdo. </a:t>
            </a:r>
          </a:p>
          <a:p>
            <a:pPr marL="514350" lvl="0" indent="-514350">
              <a:buFont typeface="+mj-lt"/>
              <a:buAutoNum type="arabicPeriod"/>
            </a:pPr>
            <a:r>
              <a:rPr lang="es-ES_tradnl" dirty="0" smtClean="0"/>
              <a:t>Que su decisión sea libre.</a:t>
            </a:r>
            <a:r>
              <a:rPr lang="es-MX" dirty="0" smtClean="0"/>
              <a:t> </a:t>
            </a:r>
          </a:p>
          <a:p>
            <a:pPr marL="514350" lvl="0" indent="-514350">
              <a:buFont typeface="+mj-lt"/>
              <a:buAutoNum type="arabicPeriod"/>
            </a:pPr>
            <a:r>
              <a:rPr lang="es-ES_tradnl" dirty="0" smtClean="0"/>
              <a:t>Que no reciba dinero de las personas que atiende.</a:t>
            </a:r>
            <a:endParaRPr lang="es-MX" dirty="0" smtClean="0"/>
          </a:p>
          <a:p>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183880" cy="1071570"/>
          </a:xfrm>
        </p:spPr>
        <p:txBody>
          <a:bodyPr/>
          <a:lstStyle/>
          <a:p>
            <a:r>
              <a:rPr lang="es-MX" dirty="0" smtClean="0"/>
              <a:t>JUZGAR:</a:t>
            </a:r>
            <a:endParaRPr lang="es-MX" dirty="0"/>
          </a:p>
        </p:txBody>
      </p:sp>
      <p:sp>
        <p:nvSpPr>
          <p:cNvPr id="3" name="2 Marcador de contenido"/>
          <p:cNvSpPr>
            <a:spLocks noGrp="1"/>
          </p:cNvSpPr>
          <p:nvPr>
            <p:ph idx="1"/>
          </p:nvPr>
        </p:nvSpPr>
        <p:spPr>
          <a:xfrm>
            <a:off x="500034" y="1214422"/>
            <a:ext cx="8183880" cy="4684598"/>
          </a:xfrm>
        </p:spPr>
        <p:txBody>
          <a:bodyPr/>
          <a:lstStyle/>
          <a:p>
            <a:pPr>
              <a:buNone/>
            </a:pPr>
            <a:r>
              <a:rPr lang="es-ES_tradnl" b="1" dirty="0" smtClean="0"/>
              <a:t>				</a:t>
            </a:r>
            <a:r>
              <a:rPr lang="es-ES_tradnl" b="1" dirty="0" smtClean="0">
                <a:solidFill>
                  <a:srgbClr val="C00000"/>
                </a:solidFill>
              </a:rPr>
              <a:t>CRISTIANO</a:t>
            </a:r>
            <a:endParaRPr lang="es-MX" dirty="0" smtClean="0">
              <a:solidFill>
                <a:srgbClr val="C00000"/>
              </a:solidFill>
            </a:endParaRPr>
          </a:p>
          <a:p>
            <a:pPr marL="514350" lvl="0" indent="-514350">
              <a:buNone/>
            </a:pPr>
            <a:r>
              <a:rPr lang="es-ES_tradnl" dirty="0" smtClean="0"/>
              <a:t>6.- Que  sea una persona de vida cristiana que viva su proceso de conversión en algún grupo, movimiento o pequeña comunidad </a:t>
            </a:r>
            <a:endParaRPr lang="es-MX" dirty="0" smtClean="0"/>
          </a:p>
          <a:p>
            <a:pPr lvl="0">
              <a:buNone/>
            </a:pPr>
            <a:r>
              <a:rPr lang="es-ES_tradnl" dirty="0" smtClean="0"/>
              <a:t>7.- Que el Ministro se ocupe por su confesión frecuente, el rezo del Santo Rosario, asistir a la Santa Misa diario, realizar sus visitas al Santísimo. </a:t>
            </a:r>
            <a:r>
              <a:rPr lang="es-ES_tradnl" dirty="0" err="1" smtClean="0"/>
              <a:t>Etc</a:t>
            </a:r>
            <a:r>
              <a:rPr lang="es-ES_tradnl" dirty="0" smtClean="0"/>
              <a:t>…</a:t>
            </a:r>
            <a:endParaRPr lang="es-MX" dirty="0" smtClean="0"/>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714380"/>
          </a:xfrm>
        </p:spPr>
        <p:txBody>
          <a:bodyPr/>
          <a:lstStyle/>
          <a:p>
            <a:r>
              <a:rPr lang="es-MX" dirty="0" smtClean="0"/>
              <a:t>JUZGAR</a:t>
            </a:r>
            <a:endParaRPr lang="es-MX" dirty="0"/>
          </a:p>
        </p:txBody>
      </p:sp>
      <p:sp>
        <p:nvSpPr>
          <p:cNvPr id="3" name="2 Marcador de contenido"/>
          <p:cNvSpPr>
            <a:spLocks noGrp="1"/>
          </p:cNvSpPr>
          <p:nvPr>
            <p:ph idx="1"/>
          </p:nvPr>
        </p:nvSpPr>
        <p:spPr>
          <a:xfrm>
            <a:off x="428596" y="1428736"/>
            <a:ext cx="8183880" cy="4898912"/>
          </a:xfrm>
        </p:spPr>
        <p:txBody>
          <a:bodyPr>
            <a:normAutofit/>
          </a:bodyPr>
          <a:lstStyle/>
          <a:p>
            <a:pPr>
              <a:buNone/>
            </a:pPr>
            <a:r>
              <a:rPr lang="es-ES_tradnl" b="1" dirty="0" smtClean="0"/>
              <a:t>			</a:t>
            </a:r>
            <a:r>
              <a:rPr lang="es-ES_tradnl" b="1" dirty="0" smtClean="0">
                <a:solidFill>
                  <a:srgbClr val="C00000"/>
                </a:solidFill>
              </a:rPr>
              <a:t>SOCIAL COMUNITARIO</a:t>
            </a:r>
            <a:endParaRPr lang="es-MX" dirty="0" smtClean="0">
              <a:solidFill>
                <a:srgbClr val="C00000"/>
              </a:solidFill>
            </a:endParaRPr>
          </a:p>
          <a:p>
            <a:pPr marL="514350" lvl="0" indent="-514350">
              <a:buFont typeface="+mj-lt"/>
              <a:buAutoNum type="arabicPeriod"/>
            </a:pPr>
            <a:r>
              <a:rPr lang="es-ES_tradnl" dirty="0" smtClean="0"/>
              <a:t>Que forme parte del equipo de Pastoral Litúrgica en su comunidad o este colaborando en algún servicio.   </a:t>
            </a:r>
            <a:endParaRPr lang="es-MX" dirty="0" smtClean="0"/>
          </a:p>
          <a:p>
            <a:pPr marL="514350" lvl="0" indent="-514350">
              <a:buFont typeface="+mj-lt"/>
              <a:buAutoNum type="arabicPeriod"/>
            </a:pPr>
            <a:r>
              <a:rPr lang="es-ES_tradnl" dirty="0" smtClean="0"/>
              <a:t>Que sea seleccionado, presentado y promovido por su párroco.</a:t>
            </a:r>
            <a:endParaRPr lang="es-MX" dirty="0" smtClean="0"/>
          </a:p>
          <a:p>
            <a:pPr marL="514350" lvl="0" indent="-514350">
              <a:buFont typeface="+mj-lt"/>
              <a:buAutoNum type="arabicPeriod"/>
            </a:pPr>
            <a:r>
              <a:rPr lang="es-ES_tradnl" dirty="0" smtClean="0"/>
              <a:t>Que sea conocido y aceptado por su comunidad.</a:t>
            </a:r>
            <a:endParaRPr lang="es-MX" dirty="0" smtClean="0">
              <a:solidFill>
                <a:srgbClr val="C00000"/>
              </a:solidFill>
            </a:endParaRPr>
          </a:p>
          <a:p>
            <a:pPr marL="514350" lvl="0" indent="-514350">
              <a:buNone/>
            </a:pPr>
            <a:r>
              <a:rPr lang="es-MX" b="1" dirty="0" smtClean="0">
                <a:solidFill>
                  <a:srgbClr val="C00000"/>
                </a:solidFill>
              </a:rPr>
              <a:t>			</a:t>
            </a:r>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1051560"/>
          </a:xfrm>
        </p:spPr>
        <p:txBody>
          <a:bodyPr/>
          <a:lstStyle/>
          <a:p>
            <a:r>
              <a:rPr lang="es-MX" dirty="0" smtClean="0"/>
              <a:t>JUZGAR:</a:t>
            </a:r>
            <a:endParaRPr lang="es-MX" dirty="0"/>
          </a:p>
        </p:txBody>
      </p:sp>
      <p:sp>
        <p:nvSpPr>
          <p:cNvPr id="3" name="2 Marcador de contenido"/>
          <p:cNvSpPr>
            <a:spLocks noGrp="1"/>
          </p:cNvSpPr>
          <p:nvPr>
            <p:ph idx="1"/>
          </p:nvPr>
        </p:nvSpPr>
        <p:spPr>
          <a:xfrm>
            <a:off x="428596" y="1500174"/>
            <a:ext cx="8183880" cy="4902332"/>
          </a:xfrm>
        </p:spPr>
        <p:txBody>
          <a:bodyPr/>
          <a:lstStyle/>
          <a:p>
            <a:pPr marL="514350" lvl="0" indent="-514350">
              <a:buNone/>
            </a:pPr>
            <a:r>
              <a:rPr lang="es-MX" b="1" dirty="0" smtClean="0"/>
              <a:t>			</a:t>
            </a:r>
            <a:r>
              <a:rPr lang="es-ES_tradnl" sz="3200" b="1" dirty="0" smtClean="0">
                <a:solidFill>
                  <a:srgbClr val="C00000"/>
                </a:solidFill>
              </a:rPr>
              <a:t>APOSTÓLICO MISIONERO</a:t>
            </a:r>
          </a:p>
          <a:p>
            <a:pPr marL="514350" lvl="0" indent="-514350">
              <a:buNone/>
            </a:pPr>
            <a:endParaRPr lang="es-MX" sz="3200" dirty="0" smtClean="0">
              <a:solidFill>
                <a:srgbClr val="C00000"/>
              </a:solidFill>
            </a:endParaRPr>
          </a:p>
          <a:p>
            <a:pPr marL="514350" lvl="0" indent="-514350">
              <a:buFont typeface="+mj-lt"/>
              <a:buAutoNum type="arabicPeriod"/>
            </a:pPr>
            <a:r>
              <a:rPr lang="es-ES_tradnl" sz="3200" dirty="0" smtClean="0"/>
              <a:t>Debe tener disponibilidad para su formación permanente. </a:t>
            </a:r>
            <a:endParaRPr lang="es-MX" sz="3200" dirty="0" smtClean="0"/>
          </a:p>
          <a:p>
            <a:pPr marL="514350" lvl="0" indent="-514350">
              <a:buFont typeface="+mj-lt"/>
              <a:buAutoNum type="arabicPeriod"/>
            </a:pPr>
            <a:r>
              <a:rPr lang="es-ES_tradnl" sz="3200" dirty="0" smtClean="0"/>
              <a:t>Que disponga de tiempo y sea generoso para ofrecerlo servicio de la Iglesia. </a:t>
            </a:r>
            <a:endParaRPr lang="es-MX" sz="3200" dirty="0" smtClean="0"/>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1071570"/>
          </a:xfrm>
        </p:spPr>
        <p:txBody>
          <a:bodyPr>
            <a:noAutofit/>
          </a:bodyPr>
          <a:lstStyle/>
          <a:p>
            <a:r>
              <a:rPr lang="es-MX" sz="5400" dirty="0" smtClean="0"/>
              <a:t>ASPECTO HUMANO</a:t>
            </a:r>
            <a:endParaRPr lang="es-MX" sz="5400" dirty="0"/>
          </a:p>
        </p:txBody>
      </p:sp>
      <p:sp>
        <p:nvSpPr>
          <p:cNvPr id="3" name="2 Marcador de contenido"/>
          <p:cNvSpPr>
            <a:spLocks noGrp="1"/>
          </p:cNvSpPr>
          <p:nvPr>
            <p:ph idx="1"/>
          </p:nvPr>
        </p:nvSpPr>
        <p:spPr>
          <a:xfrm>
            <a:off x="457200" y="2143116"/>
            <a:ext cx="8229600" cy="4286280"/>
          </a:xfrm>
        </p:spPr>
        <p:txBody>
          <a:bodyPr/>
          <a:lstStyle/>
          <a:p>
            <a:pPr>
              <a:buNone/>
            </a:pPr>
            <a:r>
              <a:rPr lang="es-ES_tradnl" b="1" i="1" u="sng" dirty="0" smtClean="0"/>
              <a:t>El Ministro: </a:t>
            </a:r>
            <a:r>
              <a:rPr lang="es-ES_tradnl" dirty="0" smtClean="0"/>
              <a:t> Es una PERSONA, humano con cualidades, defectos, virtudes, problemas, trabaja, estudia, procede de una familia, tiene una cultura, un ambiente muy particular. </a:t>
            </a:r>
          </a:p>
          <a:p>
            <a:pPr>
              <a:buNone/>
            </a:pPr>
            <a:endParaRPr lang="es-ES_tradnl" dirty="0"/>
          </a:p>
          <a:p>
            <a:pPr>
              <a:buNone/>
            </a:pPr>
            <a:r>
              <a:rPr lang="es-ES_tradnl" dirty="0" smtClean="0"/>
              <a:t>Tiene necesidades físicas, espirituales, psicológicas, biológicas y humanas. </a:t>
            </a:r>
          </a:p>
          <a:p>
            <a:pPr>
              <a:buNone/>
            </a:pPr>
            <a:endParaRPr lang="es-ES_tradnl" b="1" i="1" u="sng" dirty="0" smtClean="0"/>
          </a:p>
          <a:p>
            <a:pPr>
              <a:buNone/>
            </a:pPr>
            <a:endParaRPr lang="es-ES_tradnl" b="1" i="1" u="sng" dirty="0" smtClean="0"/>
          </a:p>
          <a:p>
            <a:pPr>
              <a:buNone/>
            </a:pPr>
            <a:endParaRPr lang="es-MX"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785818"/>
          </a:xfrm>
        </p:spPr>
        <p:txBody>
          <a:bodyPr>
            <a:normAutofit/>
          </a:bodyPr>
          <a:lstStyle/>
          <a:p>
            <a:r>
              <a:rPr lang="es-MX" dirty="0" smtClean="0"/>
              <a:t>ACTUAR:</a:t>
            </a:r>
            <a:endParaRPr lang="es-MX" dirty="0"/>
          </a:p>
        </p:txBody>
      </p:sp>
      <p:sp>
        <p:nvSpPr>
          <p:cNvPr id="3" name="2 Marcador de contenido"/>
          <p:cNvSpPr>
            <a:spLocks noGrp="1"/>
          </p:cNvSpPr>
          <p:nvPr>
            <p:ph idx="1"/>
          </p:nvPr>
        </p:nvSpPr>
        <p:spPr>
          <a:xfrm>
            <a:off x="428596" y="1357298"/>
            <a:ext cx="8183880" cy="5184664"/>
          </a:xfrm>
        </p:spPr>
        <p:txBody>
          <a:bodyPr>
            <a:normAutofit fontScale="92500" lnSpcReduction="20000"/>
          </a:bodyPr>
          <a:lstStyle/>
          <a:p>
            <a:pPr algn="ctr">
              <a:buNone/>
            </a:pPr>
            <a:r>
              <a:rPr lang="es-MX" b="1" dirty="0" smtClean="0">
                <a:solidFill>
                  <a:srgbClr val="C00000"/>
                </a:solidFill>
              </a:rPr>
              <a:t>HUMANO…</a:t>
            </a:r>
          </a:p>
          <a:p>
            <a:pPr marL="514350" indent="-514350">
              <a:buFont typeface="+mj-lt"/>
              <a:buAutoNum type="arabicPeriod"/>
            </a:pPr>
            <a:r>
              <a:rPr lang="es-MX" b="1" dirty="0" smtClean="0"/>
              <a:t> Que disponga de tiempo y sea generoso en ofrecerlo al servicio de la Iglesia.</a:t>
            </a:r>
          </a:p>
          <a:p>
            <a:pPr marL="514350" indent="-514350">
              <a:buFont typeface="+mj-lt"/>
              <a:buAutoNum type="arabicPeriod"/>
            </a:pPr>
            <a:r>
              <a:rPr lang="es-MX" b="1" dirty="0" smtClean="0"/>
              <a:t>Debe tener disponibilidad para su formación permanente.</a:t>
            </a:r>
          </a:p>
          <a:p>
            <a:pPr marL="514350" indent="-514350">
              <a:buFont typeface="+mj-lt"/>
              <a:buAutoNum type="arabicPeriod"/>
            </a:pPr>
            <a:r>
              <a:rPr lang="es-MX" b="1" dirty="0" smtClean="0"/>
              <a:t>COHERENCIA DE VIDA.</a:t>
            </a:r>
          </a:p>
          <a:p>
            <a:pPr marL="514350" indent="-514350">
              <a:buFont typeface="+mj-lt"/>
              <a:buAutoNum type="arabicPeriod"/>
            </a:pPr>
            <a:r>
              <a:rPr lang="es-MX" dirty="0" smtClean="0"/>
              <a:t>Que forme parte del equipo de Pastoral Litúrgica en su comunidad o está colaborando en algún servicio.</a:t>
            </a:r>
          </a:p>
          <a:p>
            <a:pPr marL="514350" indent="-514350">
              <a:buFont typeface="+mj-lt"/>
              <a:buAutoNum type="arabicPeriod"/>
            </a:pPr>
            <a:r>
              <a:rPr lang="es-MX" dirty="0" smtClean="0"/>
              <a:t>Que sea seleccionado, presentado y promovido por su Párroco.</a:t>
            </a:r>
          </a:p>
          <a:p>
            <a:pPr marL="514350" indent="-514350">
              <a:buFont typeface="+mj-lt"/>
              <a:buAutoNum type="arabicPeriod"/>
            </a:pPr>
            <a:r>
              <a:rPr lang="es-MX" dirty="0" smtClean="0"/>
              <a:t>Que sea conocido y aceptado por su comunidad</a:t>
            </a:r>
            <a:endParaRPr lang="es-MX" b="1" dirty="0" smtClean="0"/>
          </a:p>
          <a:p>
            <a:pPr marL="514350" indent="-514350">
              <a:buFont typeface="+mj-lt"/>
              <a:buAutoNum type="arabicPeriod"/>
            </a:pPr>
            <a:endParaRPr lang="es-MX" b="1" dirty="0" smtClean="0"/>
          </a:p>
          <a:p>
            <a:pPr marL="514350" indent="-514350">
              <a:buFont typeface="+mj-lt"/>
              <a:buAutoNum type="arabicPeriod"/>
            </a:pPr>
            <a:endParaRPr lang="es-MX"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928694"/>
          </a:xfrm>
        </p:spPr>
        <p:txBody>
          <a:bodyPr>
            <a:normAutofit/>
          </a:bodyPr>
          <a:lstStyle/>
          <a:p>
            <a:r>
              <a:rPr lang="es-MX" dirty="0" smtClean="0"/>
              <a:t>ACTUAR: </a:t>
            </a:r>
            <a:endParaRPr lang="es-MX" dirty="0"/>
          </a:p>
        </p:txBody>
      </p:sp>
      <p:sp>
        <p:nvSpPr>
          <p:cNvPr id="3" name="2 Marcador de contenido"/>
          <p:cNvSpPr>
            <a:spLocks noGrp="1"/>
          </p:cNvSpPr>
          <p:nvPr>
            <p:ph idx="1"/>
          </p:nvPr>
        </p:nvSpPr>
        <p:spPr>
          <a:xfrm>
            <a:off x="428596" y="1643050"/>
            <a:ext cx="8183880" cy="4187952"/>
          </a:xfrm>
        </p:spPr>
        <p:txBody>
          <a:bodyPr/>
          <a:lstStyle/>
          <a:p>
            <a:pPr algn="ctr"/>
            <a:r>
              <a:rPr lang="es-MX" b="1" dirty="0" smtClean="0">
                <a:solidFill>
                  <a:srgbClr val="C00000"/>
                </a:solidFill>
              </a:rPr>
              <a:t>HUMANO…</a:t>
            </a:r>
          </a:p>
          <a:p>
            <a:pPr marL="514350" indent="-514350">
              <a:buFont typeface="+mj-lt"/>
              <a:buAutoNum type="arabicPeriod"/>
            </a:pPr>
            <a:r>
              <a:rPr lang="es-MX" b="1" dirty="0" smtClean="0"/>
              <a:t>Que de verdad forme parte del equipo de Pastoral Litúrgica en su comunidad o está colaborando en algún servicio.</a:t>
            </a:r>
          </a:p>
          <a:p>
            <a:pPr marL="514350" indent="-514350">
              <a:buFont typeface="+mj-lt"/>
              <a:buAutoNum type="arabicPeriod"/>
            </a:pPr>
            <a:r>
              <a:rPr lang="es-MX" b="1" dirty="0" smtClean="0"/>
              <a:t>Que sea seleccionado, presentado y promovido por su Párroco o básico.</a:t>
            </a:r>
          </a:p>
          <a:p>
            <a:pPr marL="514350" indent="-514350">
              <a:buFont typeface="+mj-lt"/>
              <a:buAutoNum type="arabicPeriod"/>
            </a:pPr>
            <a:r>
              <a:rPr lang="es-MX" b="1" dirty="0" smtClean="0"/>
              <a:t>Que sea conocido y aceptado por su comunidad</a:t>
            </a:r>
          </a:p>
          <a:p>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183880" cy="571504"/>
          </a:xfrm>
        </p:spPr>
        <p:txBody>
          <a:bodyPr>
            <a:normAutofit fontScale="90000"/>
          </a:bodyPr>
          <a:lstStyle/>
          <a:p>
            <a:r>
              <a:rPr lang="es-MX" dirty="0" smtClean="0"/>
              <a:t>ACTUAR: </a:t>
            </a:r>
            <a:endParaRPr lang="es-MX" dirty="0"/>
          </a:p>
        </p:txBody>
      </p:sp>
      <p:sp>
        <p:nvSpPr>
          <p:cNvPr id="3" name="2 Marcador de contenido"/>
          <p:cNvSpPr>
            <a:spLocks noGrp="1"/>
          </p:cNvSpPr>
          <p:nvPr>
            <p:ph idx="1"/>
          </p:nvPr>
        </p:nvSpPr>
        <p:spPr>
          <a:xfrm>
            <a:off x="428596" y="1285860"/>
            <a:ext cx="8183880" cy="4684598"/>
          </a:xfrm>
        </p:spPr>
        <p:txBody>
          <a:bodyPr>
            <a:normAutofit lnSpcReduction="10000"/>
          </a:bodyPr>
          <a:lstStyle/>
          <a:p>
            <a:pPr algn="ctr"/>
            <a:r>
              <a:rPr lang="es-MX" b="1" dirty="0" smtClean="0">
                <a:solidFill>
                  <a:srgbClr val="C00000"/>
                </a:solidFill>
              </a:rPr>
              <a:t>CRISTIANO</a:t>
            </a:r>
          </a:p>
          <a:p>
            <a:pPr marL="514350" indent="-514350">
              <a:buFont typeface="+mj-lt"/>
              <a:buAutoNum type="arabicPeriod"/>
            </a:pPr>
            <a:r>
              <a:rPr lang="es-MX" b="1" dirty="0" smtClean="0"/>
              <a:t>Que sea una persona de vida cristiana que viva su proceso de conversión en algún grupo, movimiento o pequeña comunidad.</a:t>
            </a:r>
          </a:p>
          <a:p>
            <a:pPr marL="514350" indent="-514350">
              <a:buFont typeface="+mj-lt"/>
              <a:buAutoNum type="arabicPeriod"/>
            </a:pPr>
            <a:r>
              <a:rPr lang="es-MX" b="1" dirty="0" smtClean="0"/>
              <a:t>ES UN  FIEL no ordenado que colabora en los diversos ambientes de la pastoral con los Ministros Ordinarios.</a:t>
            </a:r>
          </a:p>
          <a:p>
            <a:pPr marL="514350" indent="-514350">
              <a:buFont typeface="+mj-lt"/>
              <a:buAutoNum type="arabicPeriod"/>
            </a:pPr>
            <a:r>
              <a:rPr lang="es-MX" b="1" dirty="0" smtClean="0"/>
              <a:t>Generoso en el servicio.</a:t>
            </a:r>
          </a:p>
          <a:p>
            <a:pPr marL="514350" indent="-514350">
              <a:buFont typeface="+mj-lt"/>
              <a:buAutoNum type="arabicPeriod"/>
            </a:pPr>
            <a:r>
              <a:rPr lang="es-MX" b="1" dirty="0" smtClean="0"/>
              <a:t> Que su decisión sea libre.</a:t>
            </a:r>
          </a:p>
          <a:p>
            <a:endParaRPr lang="es-MX"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500066"/>
          </a:xfrm>
        </p:spPr>
        <p:txBody>
          <a:bodyPr>
            <a:normAutofit fontScale="90000"/>
          </a:bodyPr>
          <a:lstStyle/>
          <a:p>
            <a:r>
              <a:rPr lang="es-MX" dirty="0" smtClean="0"/>
              <a:t>ACTUAR: </a:t>
            </a:r>
            <a:endParaRPr lang="es-MX" dirty="0"/>
          </a:p>
        </p:txBody>
      </p:sp>
      <p:sp>
        <p:nvSpPr>
          <p:cNvPr id="3" name="2 Marcador de contenido"/>
          <p:cNvSpPr>
            <a:spLocks noGrp="1"/>
          </p:cNvSpPr>
          <p:nvPr>
            <p:ph idx="1"/>
          </p:nvPr>
        </p:nvSpPr>
        <p:spPr>
          <a:xfrm>
            <a:off x="357158" y="1000108"/>
            <a:ext cx="8183880" cy="5327540"/>
          </a:xfrm>
        </p:spPr>
        <p:txBody>
          <a:bodyPr>
            <a:normAutofit lnSpcReduction="10000"/>
          </a:bodyPr>
          <a:lstStyle/>
          <a:p>
            <a:pPr algn="ctr"/>
            <a:r>
              <a:rPr lang="es-MX" b="1" dirty="0" smtClean="0">
                <a:solidFill>
                  <a:srgbClr val="C00000"/>
                </a:solidFill>
              </a:rPr>
              <a:t>APOSTOLICO MISIONERO</a:t>
            </a:r>
          </a:p>
          <a:p>
            <a:r>
              <a:rPr lang="es-MX" dirty="0" smtClean="0"/>
              <a:t>DECORO Y PRESENTACIÓN DE LOS MESC </a:t>
            </a:r>
          </a:p>
          <a:p>
            <a:pPr marL="514350" indent="-514350">
              <a:buFont typeface="+mj-lt"/>
              <a:buAutoNum type="arabicPeriod"/>
            </a:pPr>
            <a:r>
              <a:rPr lang="es-MX" sz="3200" dirty="0" smtClean="0"/>
              <a:t>Higiene personal (manos,  aliento, ropa, pelo, calzado).  MUCHO MUY </a:t>
            </a:r>
            <a:r>
              <a:rPr lang="es-MX" sz="3200" b="1" dirty="0" smtClean="0"/>
              <a:t>IMPORTANTE SU PRESENTACIÓN.</a:t>
            </a:r>
          </a:p>
          <a:p>
            <a:pPr marL="514350" indent="-514350">
              <a:buFont typeface="+mj-lt"/>
              <a:buAutoNum type="arabicPeriod"/>
            </a:pPr>
            <a:r>
              <a:rPr lang="es-MX" sz="3200" dirty="0" smtClean="0"/>
              <a:t>La mujer </a:t>
            </a:r>
            <a:r>
              <a:rPr lang="es-MX" sz="3200" b="1" i="1" u="sng" dirty="0" smtClean="0"/>
              <a:t>no</a:t>
            </a:r>
            <a:r>
              <a:rPr lang="es-MX" sz="3200" dirty="0" smtClean="0"/>
              <a:t> debe usar escotes, minifalda y ropa ajustada (pantalones, blusas,).</a:t>
            </a:r>
          </a:p>
          <a:p>
            <a:pPr marL="514350" indent="-514350">
              <a:buFont typeface="+mj-lt"/>
              <a:buAutoNum type="arabicPeriod"/>
            </a:pPr>
            <a:r>
              <a:rPr lang="es-MX" sz="3200" dirty="0" smtClean="0"/>
              <a:t>El hombre que esté presentable, manga larga.</a:t>
            </a:r>
          </a:p>
          <a:p>
            <a:endParaRPr lang="es-MX" dirty="0" smtClean="0"/>
          </a:p>
          <a:p>
            <a:endParaRPr lang="es-MX"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785818"/>
          </a:xfrm>
        </p:spPr>
        <p:txBody>
          <a:bodyPr>
            <a:normAutofit/>
          </a:bodyPr>
          <a:lstStyle/>
          <a:p>
            <a:r>
              <a:rPr lang="es-MX" dirty="0" smtClean="0"/>
              <a:t>ACTUAR:</a:t>
            </a:r>
            <a:endParaRPr lang="es-MX" dirty="0"/>
          </a:p>
        </p:txBody>
      </p:sp>
      <p:sp>
        <p:nvSpPr>
          <p:cNvPr id="3" name="2 Marcador de contenido"/>
          <p:cNvSpPr>
            <a:spLocks noGrp="1"/>
          </p:cNvSpPr>
          <p:nvPr>
            <p:ph idx="1"/>
          </p:nvPr>
        </p:nvSpPr>
        <p:spPr>
          <a:xfrm>
            <a:off x="500034" y="1000108"/>
            <a:ext cx="8183880" cy="5541854"/>
          </a:xfrm>
        </p:spPr>
        <p:txBody>
          <a:bodyPr>
            <a:normAutofit/>
          </a:bodyPr>
          <a:lstStyle/>
          <a:p>
            <a:pPr lvl="3">
              <a:buNone/>
            </a:pPr>
            <a:endParaRPr lang="es-MX" b="1" dirty="0" smtClean="0"/>
          </a:p>
          <a:p>
            <a:pPr algn="ctr"/>
            <a:r>
              <a:rPr lang="es-MX" b="1" dirty="0" smtClean="0">
                <a:solidFill>
                  <a:srgbClr val="C00000"/>
                </a:solidFill>
              </a:rPr>
              <a:t>APOSTOLICO MISIONERO</a:t>
            </a:r>
          </a:p>
          <a:p>
            <a:r>
              <a:rPr lang="es-MX" b="1" dirty="0" smtClean="0"/>
              <a:t>Participar de manera activa en la comunión a los enfermos de su comunidad, de manera constante.</a:t>
            </a:r>
          </a:p>
          <a:p>
            <a:r>
              <a:rPr lang="es-MX" b="1" dirty="0" smtClean="0"/>
              <a:t>Asistir a la misa dominical que te corresponda, con una digna presentación de acuerdo al Ministerio que se te ha confiado.</a:t>
            </a:r>
          </a:p>
          <a:p>
            <a:r>
              <a:rPr lang="es-MX" b="1" dirty="0" smtClean="0"/>
              <a:t>Asistir con regularidad a misa, entre semana.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183880" cy="1051560"/>
          </a:xfrm>
        </p:spPr>
        <p:txBody>
          <a:bodyPr/>
          <a:lstStyle/>
          <a:p>
            <a:r>
              <a:rPr lang="es-MX" dirty="0" smtClean="0"/>
              <a:t>ACTUAR</a:t>
            </a:r>
            <a:endParaRPr lang="es-MX" dirty="0"/>
          </a:p>
        </p:txBody>
      </p:sp>
      <p:sp>
        <p:nvSpPr>
          <p:cNvPr id="3" name="2 Marcador de contenido"/>
          <p:cNvSpPr>
            <a:spLocks noGrp="1"/>
          </p:cNvSpPr>
          <p:nvPr>
            <p:ph idx="1"/>
          </p:nvPr>
        </p:nvSpPr>
        <p:spPr>
          <a:xfrm>
            <a:off x="428596" y="1142984"/>
            <a:ext cx="8183880" cy="4187952"/>
          </a:xfrm>
        </p:spPr>
        <p:txBody>
          <a:bodyPr/>
          <a:lstStyle/>
          <a:p>
            <a:endParaRPr lang="es-MX" b="1" dirty="0" smtClean="0"/>
          </a:p>
          <a:p>
            <a:pPr algn="ctr">
              <a:buNone/>
            </a:pPr>
            <a:r>
              <a:rPr lang="es-MX" b="1" dirty="0" smtClean="0">
                <a:solidFill>
                  <a:srgbClr val="C00000"/>
                </a:solidFill>
              </a:rPr>
              <a:t>APOSTOLICO MISIONERO</a:t>
            </a:r>
          </a:p>
          <a:p>
            <a:endParaRPr lang="es-MX" b="1" dirty="0" smtClean="0"/>
          </a:p>
          <a:p>
            <a:r>
              <a:rPr lang="es-MX" b="1" dirty="0" smtClean="0"/>
              <a:t>Asistir de manera permanente a las juntas mensuales de formación que se realicen en tu parroquia.</a:t>
            </a:r>
          </a:p>
          <a:p>
            <a:r>
              <a:rPr lang="es-MX" b="1" dirty="0" smtClean="0"/>
              <a:t> Es deseable que el MESC forme parte de la Adoración Nocturna en su parroquia.</a:t>
            </a:r>
          </a:p>
          <a:p>
            <a:endParaRPr lang="es-MX"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5756168"/>
          </a:xfrm>
        </p:spPr>
        <p:txBody>
          <a:bodyPr>
            <a:normAutofit/>
          </a:bodyPr>
          <a:lstStyle/>
          <a:p>
            <a:r>
              <a:rPr lang="es-MX" dirty="0" smtClean="0"/>
              <a:t> </a:t>
            </a:r>
            <a:r>
              <a:rPr lang="es-MX" b="1" dirty="0" smtClean="0"/>
              <a:t>Finalmente, si ya no pudieras seguir como MESC, te exhorto a seguir participando en las actividades parroquiales, uniéndote a uno de los muchos grupos de pastoral que existen en tu parroquia y de esta manera no perder tu valiosa ayuda, continuando en la evangelización de nuestros hermanos. </a:t>
            </a:r>
          </a:p>
          <a:p>
            <a:pPr>
              <a:buNone/>
            </a:pPr>
            <a:r>
              <a:rPr lang="es-MX" b="1" dirty="0" smtClean="0"/>
              <a:t> </a:t>
            </a:r>
            <a:endParaRPr lang="es-MX" dirty="0" smtClean="0"/>
          </a:p>
          <a:p>
            <a:r>
              <a:rPr lang="es-MX" b="1" u="sng" dirty="0" smtClean="0">
                <a:solidFill>
                  <a:srgbClr val="C00000"/>
                </a:solidFill>
              </a:rPr>
              <a:t>Recuerda que la mies es mucha y los obreros son pocos</a:t>
            </a:r>
            <a:r>
              <a:rPr lang="es-MX" b="1" dirty="0" smtClean="0">
                <a:solidFill>
                  <a:srgbClr val="C00000"/>
                </a:solidFill>
              </a:rPr>
              <a:t> </a:t>
            </a:r>
            <a:r>
              <a:rPr lang="es-MX" dirty="0" smtClean="0"/>
              <a:t> </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857916"/>
          </a:xfrm>
        </p:spPr>
        <p:txBody>
          <a:bodyPr>
            <a:normAutofit lnSpcReduction="10000"/>
          </a:bodyPr>
          <a:lstStyle/>
          <a:p>
            <a:r>
              <a:rPr lang="es-ES_tradnl" dirty="0" smtClean="0"/>
              <a:t>Sabe reír, llorar, cantar, bailar. </a:t>
            </a:r>
          </a:p>
          <a:p>
            <a:r>
              <a:rPr lang="es-ES_tradnl" dirty="0" smtClean="0"/>
              <a:t>Tiene tristeza, vive la alegría, conoce el miedo, vive una constante experiencia de amor. </a:t>
            </a:r>
          </a:p>
          <a:p>
            <a:r>
              <a:rPr lang="es-ES_tradnl" dirty="0" smtClean="0"/>
              <a:t>Tiene necesidades de superarse, de crecer, intelectual, espiritual y emocionalmente. </a:t>
            </a:r>
          </a:p>
          <a:p>
            <a:endParaRPr lang="es-ES_tradnl" b="1" i="1" u="sng" dirty="0"/>
          </a:p>
          <a:p>
            <a:pPr>
              <a:buNone/>
            </a:pPr>
            <a:r>
              <a:rPr lang="es-ES_tradnl" b="1" i="1" u="sng" dirty="0" smtClean="0"/>
              <a:t>El hombre esta en una constante </a:t>
            </a:r>
            <a:r>
              <a:rPr lang="es-ES_tradnl" b="1" i="1" u="sng" dirty="0" err="1" smtClean="0"/>
              <a:t>busqueda</a:t>
            </a:r>
            <a:r>
              <a:rPr lang="es-ES_tradnl" b="1" i="1" u="sng" dirty="0" smtClean="0"/>
              <a:t> de  su  </a:t>
            </a:r>
          </a:p>
          <a:p>
            <a:pPr>
              <a:buNone/>
            </a:pPr>
            <a:r>
              <a:rPr lang="es-MX" dirty="0" smtClean="0"/>
              <a:t> </a:t>
            </a:r>
            <a:r>
              <a:rPr lang="es-MX" dirty="0"/>
              <a:t>identidad mas profunda del ser humano: la vocación al encuentro, a la fe: reconocimiento confianza abandono seguimiento.</a:t>
            </a:r>
          </a:p>
          <a:p>
            <a:pPr>
              <a:buNone/>
            </a:pPr>
            <a:endParaRPr lang="es-MX" dirty="0"/>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5327540"/>
          </a:xfrm>
        </p:spPr>
        <p:txBody>
          <a:bodyPr>
            <a:normAutofit fontScale="92500" lnSpcReduction="10000"/>
          </a:bodyPr>
          <a:lstStyle/>
          <a:p>
            <a:r>
              <a:rPr lang="es-ES_tradnl" b="1" i="1" u="sng" dirty="0" smtClean="0"/>
              <a:t>“Los fieles laicos son hombres de la Iglesia en el corazón del mundo, y hombres del mundo en el corazón de la Iglesia”.</a:t>
            </a:r>
            <a:r>
              <a:rPr lang="es-ES_tradnl" dirty="0" smtClean="0"/>
              <a:t>    Aparecida 209.</a:t>
            </a:r>
          </a:p>
          <a:p>
            <a:pPr>
              <a:buNone/>
            </a:pPr>
            <a:endParaRPr lang="es-ES_tradnl" b="1" i="1" u="sng" dirty="0"/>
          </a:p>
          <a:p>
            <a:pPr algn="ctr"/>
            <a:endParaRPr lang="es-ES_tradnl" b="1" i="1" u="sng" dirty="0" smtClean="0"/>
          </a:p>
          <a:p>
            <a:pPr algn="ctr"/>
            <a:r>
              <a:rPr lang="es-MX" sz="4300" b="1" i="1" dirty="0"/>
              <a:t>“Nos hiciste para Ti, y nuestro corazón es inquieto hasta que descanse en Ti</a:t>
            </a:r>
            <a:r>
              <a:rPr lang="es-MX" sz="4300" b="1" i="1" dirty="0" smtClean="0"/>
              <a:t>”</a:t>
            </a:r>
            <a:r>
              <a:rPr lang="es-MX" sz="4300" b="1" dirty="0" smtClean="0"/>
              <a:t> </a:t>
            </a:r>
          </a:p>
          <a:p>
            <a:pPr algn="r">
              <a:buNone/>
            </a:pPr>
            <a:r>
              <a:rPr lang="es-MX" sz="2200" b="1" dirty="0" smtClean="0"/>
              <a:t>Nos </a:t>
            </a:r>
            <a:r>
              <a:rPr lang="es-MX" sz="2200" b="1" dirty="0"/>
              <a:t>recuerda  San Agustín</a:t>
            </a:r>
            <a:r>
              <a:rPr lang="es-MX" sz="2200" b="1" dirty="0" smtClean="0"/>
              <a:t>.</a:t>
            </a:r>
            <a:r>
              <a:rPr lang="es-MX" sz="2200" dirty="0"/>
              <a:t> </a:t>
            </a:r>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183880" cy="1051560"/>
          </a:xfrm>
        </p:spPr>
        <p:txBody>
          <a:bodyPr/>
          <a:lstStyle/>
          <a:p>
            <a:r>
              <a:rPr lang="es-MX" dirty="0" smtClean="0"/>
              <a:t>ASPECTO CRISTIANO.</a:t>
            </a:r>
            <a:endParaRPr lang="es-MX" dirty="0"/>
          </a:p>
        </p:txBody>
      </p:sp>
      <p:sp>
        <p:nvSpPr>
          <p:cNvPr id="3" name="2 Marcador de contenido"/>
          <p:cNvSpPr>
            <a:spLocks noGrp="1"/>
          </p:cNvSpPr>
          <p:nvPr>
            <p:ph idx="1"/>
          </p:nvPr>
        </p:nvSpPr>
        <p:spPr>
          <a:xfrm>
            <a:off x="500034" y="1785926"/>
            <a:ext cx="8183880" cy="4470284"/>
          </a:xfrm>
        </p:spPr>
        <p:txBody>
          <a:bodyPr>
            <a:normAutofit fontScale="92500" lnSpcReduction="10000"/>
          </a:bodyPr>
          <a:lstStyle/>
          <a:p>
            <a:r>
              <a:rPr lang="es-MX" dirty="0" smtClean="0"/>
              <a:t> Juan </a:t>
            </a:r>
            <a:r>
              <a:rPr lang="es-MX" dirty="0"/>
              <a:t>Pablo II en la </a:t>
            </a:r>
            <a:r>
              <a:rPr lang="es-MX" i="1" dirty="0" err="1"/>
              <a:t>Familiaris</a:t>
            </a:r>
            <a:r>
              <a:rPr lang="es-MX" i="1" dirty="0"/>
              <a:t> </a:t>
            </a:r>
            <a:r>
              <a:rPr lang="es-MX" i="1" dirty="0" err="1"/>
              <a:t>Consortio</a:t>
            </a:r>
            <a:r>
              <a:rPr lang="es-MX" i="1" dirty="0"/>
              <a:t>, </a:t>
            </a:r>
            <a:r>
              <a:rPr lang="es-MX" dirty="0"/>
              <a:t>nos presenta una reflexión antropológica muy bella y profunda: “</a:t>
            </a:r>
            <a:r>
              <a:rPr lang="es-MX" i="1" dirty="0"/>
              <a:t>Dios ha creado al hombre a su imagen y semejanza.</a:t>
            </a:r>
            <a:endParaRPr lang="es-MX" dirty="0"/>
          </a:p>
          <a:p>
            <a:r>
              <a:rPr lang="es-MX" i="1" dirty="0" smtClean="0"/>
              <a:t>Creándola </a:t>
            </a:r>
            <a:r>
              <a:rPr lang="es-MX" i="1" dirty="0"/>
              <a:t>a su imagen , Dios en la humanidad del hombre y de la mujer la vocación y consiguientemente la capacidad y la responsabilidad del amor y de la comunión.</a:t>
            </a:r>
            <a:endParaRPr lang="es-MX" dirty="0"/>
          </a:p>
          <a:p>
            <a:r>
              <a:rPr lang="es-MX" i="1" dirty="0" smtClean="0"/>
              <a:t>El </a:t>
            </a:r>
            <a:r>
              <a:rPr lang="es-MX" i="1" dirty="0"/>
              <a:t>amor es por tanto la </a:t>
            </a:r>
            <a:r>
              <a:rPr lang="es-MX" i="1" dirty="0" smtClean="0"/>
              <a:t>vocación </a:t>
            </a:r>
            <a:r>
              <a:rPr lang="es-MX" i="1" dirty="0"/>
              <a:t>fundamental e innata de todo ser humano.</a:t>
            </a:r>
            <a:endParaRPr lang="es-MX" dirty="0"/>
          </a:p>
          <a:p>
            <a:pPr>
              <a:buNone/>
            </a:pPr>
            <a:endParaRPr lang="es-MX" dirty="0"/>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85860"/>
            <a:ext cx="8229600" cy="4357718"/>
          </a:xfrm>
        </p:spPr>
        <p:txBody>
          <a:bodyPr>
            <a:normAutofit/>
          </a:bodyPr>
          <a:lstStyle/>
          <a:p>
            <a:r>
              <a:rPr lang="es-MX" i="1" dirty="0" smtClean="0"/>
              <a:t>La espiritualidad se caracteriza por ser </a:t>
            </a:r>
            <a:r>
              <a:rPr lang="es-MX" b="1" i="1" dirty="0" smtClean="0"/>
              <a:t>“respuesta” </a:t>
            </a:r>
            <a:r>
              <a:rPr lang="es-MX" i="1" dirty="0" smtClean="0"/>
              <a:t>de amor al Amor que nos llama: dialogo.</a:t>
            </a:r>
            <a:endParaRPr lang="es-MX" dirty="0"/>
          </a:p>
          <a:p>
            <a:r>
              <a:rPr lang="es-MX" dirty="0"/>
              <a:t>U</a:t>
            </a:r>
            <a:r>
              <a:rPr lang="es-MX" dirty="0" smtClean="0"/>
              <a:t>na </a:t>
            </a:r>
            <a:r>
              <a:rPr lang="es-MX" dirty="0"/>
              <a:t>huella divina, una orientación hacia Dios, al encuentro con Él.</a:t>
            </a:r>
          </a:p>
          <a:p>
            <a:r>
              <a:rPr lang="es-MX" dirty="0"/>
              <a:t>Si no realizamos esta “vocación”, hay el fracaso existencial.</a:t>
            </a:r>
          </a:p>
          <a:p>
            <a:endParaRPr lang="es-MX" dirty="0"/>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5"/>
            <a:ext cx="8229600" cy="5572163"/>
          </a:xfrm>
        </p:spPr>
        <p:txBody>
          <a:bodyPr>
            <a:normAutofit/>
          </a:bodyPr>
          <a:lstStyle/>
          <a:p>
            <a:r>
              <a:rPr lang="es-MX" dirty="0"/>
              <a:t>Es el </a:t>
            </a:r>
            <a:r>
              <a:rPr lang="es-MX" b="1" dirty="0"/>
              <a:t>PRINCIPIO </a:t>
            </a:r>
            <a:r>
              <a:rPr lang="es-MX" b="1" dirty="0" smtClean="0"/>
              <a:t>DIALÓGICO</a:t>
            </a:r>
            <a:r>
              <a:rPr lang="es-MX" b="1" dirty="0"/>
              <a:t>.</a:t>
            </a:r>
            <a:endParaRPr lang="es-MX" dirty="0"/>
          </a:p>
          <a:p>
            <a:r>
              <a:rPr lang="es-MX" dirty="0"/>
              <a:t>La vida cristiana es vida animada por el Espíritu Santo es “respuesta” a la vocación” fundamental de seres que tienen una orientación hacia Dios.</a:t>
            </a:r>
          </a:p>
          <a:p>
            <a:r>
              <a:rPr lang="es-MX" dirty="0"/>
              <a:t>La espiritualidad no atañe solo nuestra relación con Dios, sino todos los aspectos de la vida humana, familia trabajo y escuela, relaciones interpersonales, gestión del dinero y del tiempo libre, sufrimiento, etc.</a:t>
            </a:r>
          </a:p>
          <a:p>
            <a:endParaRPr lang="es-MX" dirty="0"/>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785794"/>
            <a:ext cx="8229600" cy="5857916"/>
          </a:xfrm>
        </p:spPr>
        <p:txBody>
          <a:bodyPr>
            <a:normAutofit/>
          </a:bodyPr>
          <a:lstStyle/>
          <a:p>
            <a:r>
              <a:rPr lang="es-MX" dirty="0" smtClean="0"/>
              <a:t>Según la doctrina en la fe se distingue entre </a:t>
            </a:r>
            <a:r>
              <a:rPr lang="es-MX" b="1" dirty="0" smtClean="0"/>
              <a:t>la actitud</a:t>
            </a:r>
            <a:r>
              <a:rPr lang="es-MX" dirty="0" smtClean="0"/>
              <a:t> de quien cree — la fe como confianza y abandono — </a:t>
            </a:r>
            <a:r>
              <a:rPr lang="es-MX" b="1" dirty="0" smtClean="0"/>
              <a:t>y las verdades</a:t>
            </a:r>
            <a:r>
              <a:rPr lang="es-MX" dirty="0" smtClean="0"/>
              <a:t> que se creen — el conjunto  de la doctrina.</a:t>
            </a:r>
          </a:p>
          <a:p>
            <a:r>
              <a:rPr lang="es-MX" dirty="0" smtClean="0"/>
              <a:t>Las dos dimensiones </a:t>
            </a:r>
            <a:r>
              <a:rPr lang="es-MX" b="1" dirty="0" smtClean="0"/>
              <a:t>subjetiva y objetiva</a:t>
            </a:r>
            <a:r>
              <a:rPr lang="es-MX" dirty="0" smtClean="0"/>
              <a:t>, debe conjugarse.</a:t>
            </a:r>
          </a:p>
          <a:p>
            <a:r>
              <a:rPr lang="es-MX" dirty="0"/>
              <a:t>Por supuesto el verdadero abandono supone un conocimiento de la persona a quien nos abandonamos y el conocimiento de </a:t>
            </a:r>
            <a:r>
              <a:rPr lang="es-MX" dirty="0" smtClean="0"/>
              <a:t>Jesús </a:t>
            </a:r>
            <a:r>
              <a:rPr lang="es-MX" dirty="0"/>
              <a:t>(la doctrina) </a:t>
            </a:r>
            <a:r>
              <a:rPr lang="es-MX" dirty="0" smtClean="0"/>
              <a:t>lleva a confiar en él. </a:t>
            </a:r>
            <a:endParaRPr lang="es-MX" dirty="0"/>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MX" dirty="0" smtClean="0"/>
              <a:t>Por supuesto el verdadero abandono supone un conocimiento de la persona a quien nos abandonamos y el conocimiento de Jesús (la doctrina) lleva a confiar el </a:t>
            </a:r>
            <a:r>
              <a:rPr lang="es-MX" dirty="0"/>
              <a:t>É</a:t>
            </a:r>
            <a:r>
              <a:rPr lang="es-MX" dirty="0" smtClean="0"/>
              <a:t>l. </a:t>
            </a:r>
            <a:endParaRPr lang="es-MX" dirty="0"/>
          </a:p>
          <a:p>
            <a:r>
              <a:rPr lang="es-MX" dirty="0"/>
              <a:t>Sin embargo, parece como si en el evangelio, la actitud personal sea prioritaria.</a:t>
            </a:r>
          </a:p>
          <a:p>
            <a:pPr>
              <a:buNone/>
            </a:pPr>
            <a:r>
              <a:rPr lang="es-MX" dirty="0"/>
              <a:t> </a:t>
            </a:r>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227</TotalTime>
  <Words>1156</Words>
  <Application>Microsoft Office PowerPoint</Application>
  <PresentationFormat>Presentación en pantalla (4:3)</PresentationFormat>
  <Paragraphs>126</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Aspecto</vt:lpstr>
      <vt:lpstr>CRITERIOS DE SELECCIÓN-DISCERNIMIENTO Y ELECCIÓN DE LOS MESC. </vt:lpstr>
      <vt:lpstr>ASPECTO HUMANO</vt:lpstr>
      <vt:lpstr>Diapositiva 3</vt:lpstr>
      <vt:lpstr>Diapositiva 4</vt:lpstr>
      <vt:lpstr>ASPECTO CRISTIANO.</vt:lpstr>
      <vt:lpstr>Diapositiva 6</vt:lpstr>
      <vt:lpstr>Diapositiva 7</vt:lpstr>
      <vt:lpstr>Diapositiva 8</vt:lpstr>
      <vt:lpstr>Diapositiva 9</vt:lpstr>
      <vt:lpstr>ASPECTO SOCIAL COMUNITARIO, APOSTÓLICO Y MISIONERO</vt:lpstr>
      <vt:lpstr>Diapositiva 11</vt:lpstr>
      <vt:lpstr>VER:  </vt:lpstr>
      <vt:lpstr>VER:  </vt:lpstr>
      <vt:lpstr>VER:</vt:lpstr>
      <vt:lpstr>VER:</vt:lpstr>
      <vt:lpstr>:JUZGAR</vt:lpstr>
      <vt:lpstr>JUZGAR:</vt:lpstr>
      <vt:lpstr>JUZGAR</vt:lpstr>
      <vt:lpstr>JUZGAR:</vt:lpstr>
      <vt:lpstr>ACTUAR:</vt:lpstr>
      <vt:lpstr>ACTUAR: </vt:lpstr>
      <vt:lpstr>ACTUAR: </vt:lpstr>
      <vt:lpstr>ACTUAR: </vt:lpstr>
      <vt:lpstr>ACTUAR:</vt:lpstr>
      <vt:lpstr>ACTUAR</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CRITERIOS DE SELECCIÓN-DISCERNIMIENTO Y ELECCIÓN DE LOS MESC. </dc:title>
  <dc:creator>PEDRO DEL TORO FARIAS</dc:creator>
  <cp:lastModifiedBy>WinuE</cp:lastModifiedBy>
  <cp:revision>15</cp:revision>
  <dcterms:created xsi:type="dcterms:W3CDTF">2013-06-07T02:08:08Z</dcterms:created>
  <dcterms:modified xsi:type="dcterms:W3CDTF">2013-06-09T15:46:14Z</dcterms:modified>
</cp:coreProperties>
</file>